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71246" y="2168477"/>
            <a:ext cx="14081898" cy="1420117"/>
          </a:xfrm>
          <a:prstGeom prst="rect">
            <a:avLst/>
          </a:prstGeom>
        </p:spPr>
        <p:txBody>
          <a:bodyPr anchor="t" rtlCol="false" tIns="0" lIns="0" bIns="0" rIns="0">
            <a:spAutoFit/>
          </a:bodyPr>
          <a:lstStyle/>
          <a:p>
            <a:pPr>
              <a:lnSpc>
                <a:spcPts val="10640"/>
              </a:lnSpc>
            </a:pPr>
            <a:r>
              <a:rPr lang="en-US" sz="10747">
                <a:solidFill>
                  <a:srgbClr val="004AAD"/>
                </a:solidFill>
                <a:latin typeface="Montserrat Classic Bold"/>
              </a:rPr>
              <a:t>AIRPLANE CRASH</a:t>
            </a:r>
          </a:p>
        </p:txBody>
      </p:sp>
      <p:sp>
        <p:nvSpPr>
          <p:cNvPr name="TextBox 5" id="5"/>
          <p:cNvSpPr txBox="true"/>
          <p:nvPr/>
        </p:nvSpPr>
        <p:spPr>
          <a:xfrm rot="0">
            <a:off x="2671928" y="6942289"/>
            <a:ext cx="5027042" cy="557783"/>
          </a:xfrm>
          <a:prstGeom prst="rect">
            <a:avLst/>
          </a:prstGeom>
        </p:spPr>
        <p:txBody>
          <a:bodyPr anchor="t" rtlCol="false" tIns="0" lIns="0" bIns="0" rIns="0">
            <a:spAutoFit/>
          </a:bodyPr>
          <a:lstStyle/>
          <a:p>
            <a:pPr>
              <a:lnSpc>
                <a:spcPts val="4607"/>
              </a:lnSpc>
            </a:pPr>
            <a:r>
              <a:rPr lang="en-US" sz="3291">
                <a:solidFill>
                  <a:srgbClr val="004AAD"/>
                </a:solidFill>
                <a:latin typeface="Montserrat Classic Bold Italics"/>
              </a:rPr>
              <a:t>By Kanchan Prajapati</a:t>
            </a:r>
          </a:p>
        </p:txBody>
      </p:sp>
      <p:sp>
        <p:nvSpPr>
          <p:cNvPr name="TextBox 6" id="6"/>
          <p:cNvSpPr txBox="true"/>
          <p:nvPr/>
        </p:nvSpPr>
        <p:spPr>
          <a:xfrm rot="0">
            <a:off x="1777629" y="3749378"/>
            <a:ext cx="8506652" cy="1501358"/>
          </a:xfrm>
          <a:prstGeom prst="rect">
            <a:avLst/>
          </a:prstGeom>
        </p:spPr>
        <p:txBody>
          <a:bodyPr anchor="t" rtlCol="false" tIns="0" lIns="0" bIns="0" rIns="0">
            <a:spAutoFit/>
          </a:bodyPr>
          <a:lstStyle/>
          <a:p>
            <a:pPr>
              <a:lnSpc>
                <a:spcPts val="11180"/>
              </a:lnSpc>
            </a:pPr>
            <a:r>
              <a:rPr lang="en-US" sz="11293">
                <a:solidFill>
                  <a:srgbClr val="2BB4D4"/>
                </a:solidFill>
                <a:latin typeface="Montserrat Classic Bold"/>
              </a:rPr>
              <a:t>ANALYSIS</a:t>
            </a:r>
          </a:p>
        </p:txBody>
      </p:sp>
      <p:grpSp>
        <p:nvGrpSpPr>
          <p:cNvPr name="Group 7" id="7"/>
          <p:cNvGrpSpPr/>
          <p:nvPr/>
        </p:nvGrpSpPr>
        <p:grpSpPr>
          <a:xfrm rot="0">
            <a:off x="9626826" y="3788197"/>
            <a:ext cx="7988300" cy="5270500"/>
            <a:chOff x="0" y="0"/>
            <a:chExt cx="10651067" cy="7027333"/>
          </a:xfrm>
        </p:grpSpPr>
        <p:pic>
          <p:nvPicPr>
            <p:cNvPr name="Picture 8" id="8"/>
            <p:cNvPicPr>
              <a:picLocks noChangeAspect="true"/>
            </p:cNvPicPr>
            <p:nvPr/>
          </p:nvPicPr>
          <p:blipFill>
            <a:blip r:embed="rId6"/>
            <a:srcRect l="7371" t="0" r="7371" b="0"/>
            <a:stretch>
              <a:fillRect/>
            </a:stretch>
          </p:blipFill>
          <p:spPr>
            <a:xfrm flipH="false" flipV="false">
              <a:off x="0" y="0"/>
              <a:ext cx="10651067" cy="7027333"/>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5435" y="811163"/>
            <a:ext cx="13201199" cy="1127764"/>
          </a:xfrm>
          <a:prstGeom prst="rect">
            <a:avLst/>
          </a:prstGeom>
        </p:spPr>
        <p:txBody>
          <a:bodyPr anchor="t" rtlCol="false" tIns="0" lIns="0" bIns="0" rIns="0">
            <a:spAutoFit/>
          </a:bodyPr>
          <a:lstStyle/>
          <a:p>
            <a:pPr>
              <a:lnSpc>
                <a:spcPts val="8400"/>
              </a:lnSpc>
            </a:pPr>
            <a:r>
              <a:rPr lang="en-US" sz="8400">
                <a:solidFill>
                  <a:srgbClr val="004AAD"/>
                </a:solidFill>
                <a:latin typeface="Montserrat Classic Bold"/>
              </a:rPr>
              <a:t>DASHBOARD</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51794" y="2148866"/>
            <a:ext cx="13652401" cy="7558488"/>
          </a:xfrm>
          <a:custGeom>
            <a:avLst/>
            <a:gdLst/>
            <a:ahLst/>
            <a:cxnLst/>
            <a:rect r="r" b="b" t="t" l="l"/>
            <a:pathLst>
              <a:path h="7558488" w="13652401">
                <a:moveTo>
                  <a:pt x="0" y="0"/>
                </a:moveTo>
                <a:lnTo>
                  <a:pt x="13652401" y="0"/>
                </a:lnTo>
                <a:lnTo>
                  <a:pt x="13652401" y="7558488"/>
                </a:lnTo>
                <a:lnTo>
                  <a:pt x="0" y="7558488"/>
                </a:lnTo>
                <a:lnTo>
                  <a:pt x="0" y="0"/>
                </a:lnTo>
                <a:close/>
              </a:path>
            </a:pathLst>
          </a:custGeom>
          <a:blipFill>
            <a:blip r:embed="rId4"/>
            <a:stretch>
              <a:fillRect l="-378" t="-372" r="0" b="-175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58113" y="3212102"/>
            <a:ext cx="12400948" cy="3703428"/>
          </a:xfrm>
          <a:prstGeom prst="rect">
            <a:avLst/>
          </a:prstGeom>
        </p:spPr>
        <p:txBody>
          <a:bodyPr anchor="t" rtlCol="false" tIns="0" lIns="0" bIns="0" rIns="0">
            <a:spAutoFit/>
          </a:bodyPr>
          <a:lstStyle/>
          <a:p>
            <a:pPr algn="just">
              <a:lnSpc>
                <a:spcPts val="4256"/>
              </a:lnSpc>
            </a:pPr>
            <a:r>
              <a:rPr lang="en-US" sz="2660">
                <a:solidFill>
                  <a:srgbClr val="2E2E2E"/>
                </a:solidFill>
                <a:latin typeface="Montserrat Classic"/>
              </a:rPr>
              <a:t>The analysis highlights the complex dynamics of airplane crashes, shaped by various factors such as historical trends, operator performance, aircraft characteristics, and route-specific considerations. By utilizing these insights, stakeholders can prioritize strategic interventions and initiatives to improve aviation safety and minimize the likelihood of future incidents. This comprehensive approach is essential for fostering a safer and more secure aviation environment for all.</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591453"/>
            <a:ext cx="8925611" cy="1103635"/>
          </a:xfrm>
          <a:prstGeom prst="rect">
            <a:avLst/>
          </a:prstGeom>
        </p:spPr>
        <p:txBody>
          <a:bodyPr anchor="t" rtlCol="false" tIns="0" lIns="0" bIns="0" rIns="0">
            <a:spAutoFit/>
          </a:bodyPr>
          <a:lstStyle/>
          <a:p>
            <a:pPr>
              <a:lnSpc>
                <a:spcPts val="8200"/>
              </a:lnSpc>
            </a:pPr>
            <a:r>
              <a:rPr lang="en-US" sz="8200">
                <a:solidFill>
                  <a:srgbClr val="004AAD"/>
                </a:solidFill>
                <a:latin typeface="Montserrat Classic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57920" y="1519707"/>
            <a:ext cx="13201199" cy="1127764"/>
          </a:xfrm>
          <a:prstGeom prst="rect">
            <a:avLst/>
          </a:prstGeom>
        </p:spPr>
        <p:txBody>
          <a:bodyPr anchor="t" rtlCol="false" tIns="0" lIns="0" bIns="0" rIns="0">
            <a:spAutoFit/>
          </a:bodyPr>
          <a:lstStyle/>
          <a:p>
            <a:pPr>
              <a:lnSpc>
                <a:spcPts val="8400"/>
              </a:lnSpc>
            </a:pPr>
            <a:r>
              <a:rPr lang="en-US" sz="8400">
                <a:solidFill>
                  <a:srgbClr val="004AAD"/>
                </a:solidFill>
                <a:latin typeface="Montserrat Classic Bold"/>
              </a:rPr>
              <a:t>DATASET DESCRIPTION</a:t>
            </a:r>
          </a:p>
        </p:txBody>
      </p:sp>
      <p:sp>
        <p:nvSpPr>
          <p:cNvPr name="Freeform 3" id="3"/>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190705" y="3133108"/>
            <a:ext cx="3817979" cy="5045075"/>
          </a:xfrm>
          <a:prstGeom prst="rect">
            <a:avLst/>
          </a:prstGeom>
        </p:spPr>
        <p:txBody>
          <a:bodyPr anchor="t" rtlCol="false" tIns="0" lIns="0" bIns="0" rIns="0">
            <a:spAutoFit/>
          </a:bodyPr>
          <a:lstStyle/>
          <a:p>
            <a:pPr marL="539749" indent="-269875" lvl="1">
              <a:lnSpc>
                <a:spcPts val="5049"/>
              </a:lnSpc>
              <a:buFont typeface="Arial"/>
              <a:buChar char="•"/>
            </a:pPr>
            <a:r>
              <a:rPr lang="en-US" sz="2499" spc="-34">
                <a:solidFill>
                  <a:srgbClr val="2E2E2E"/>
                </a:solidFill>
                <a:latin typeface="Montserrat Classic"/>
              </a:rPr>
              <a:t>Date</a:t>
            </a:r>
          </a:p>
          <a:p>
            <a:pPr marL="539749" indent="-269875" lvl="1">
              <a:lnSpc>
                <a:spcPts val="5049"/>
              </a:lnSpc>
              <a:buFont typeface="Arial"/>
              <a:buChar char="•"/>
            </a:pPr>
            <a:r>
              <a:rPr lang="en-US" sz="2499" spc="-34">
                <a:solidFill>
                  <a:srgbClr val="2E2E2E"/>
                </a:solidFill>
                <a:latin typeface="Montserrat Classic"/>
              </a:rPr>
              <a:t>Time</a:t>
            </a:r>
          </a:p>
          <a:p>
            <a:pPr marL="539749" indent="-269875" lvl="1">
              <a:lnSpc>
                <a:spcPts val="5049"/>
              </a:lnSpc>
              <a:buFont typeface="Arial"/>
              <a:buChar char="•"/>
            </a:pPr>
            <a:r>
              <a:rPr lang="en-US" sz="2499" spc="-34">
                <a:solidFill>
                  <a:srgbClr val="2E2E2E"/>
                </a:solidFill>
                <a:latin typeface="Montserrat Classic"/>
              </a:rPr>
              <a:t>Location</a:t>
            </a:r>
          </a:p>
          <a:p>
            <a:pPr marL="539749" indent="-269875" lvl="1">
              <a:lnSpc>
                <a:spcPts val="5049"/>
              </a:lnSpc>
              <a:buFont typeface="Arial"/>
              <a:buChar char="•"/>
            </a:pPr>
            <a:r>
              <a:rPr lang="en-US" sz="2499" spc="-34">
                <a:solidFill>
                  <a:srgbClr val="2E2E2E"/>
                </a:solidFill>
                <a:latin typeface="Montserrat Classic"/>
              </a:rPr>
              <a:t>Operator</a:t>
            </a:r>
          </a:p>
          <a:p>
            <a:pPr marL="539749" indent="-269875" lvl="1">
              <a:lnSpc>
                <a:spcPts val="5049"/>
              </a:lnSpc>
              <a:buFont typeface="Arial"/>
              <a:buChar char="•"/>
            </a:pPr>
            <a:r>
              <a:rPr lang="en-US" sz="2499" spc="-34">
                <a:solidFill>
                  <a:srgbClr val="2E2E2E"/>
                </a:solidFill>
                <a:latin typeface="Montserrat Classic"/>
              </a:rPr>
              <a:t>Flight #</a:t>
            </a:r>
          </a:p>
          <a:p>
            <a:pPr marL="539749" indent="-269875" lvl="1">
              <a:lnSpc>
                <a:spcPts val="5049"/>
              </a:lnSpc>
              <a:buFont typeface="Arial"/>
              <a:buChar char="•"/>
            </a:pPr>
            <a:r>
              <a:rPr lang="en-US" sz="2499" spc="-34">
                <a:solidFill>
                  <a:srgbClr val="2E2E2E"/>
                </a:solidFill>
                <a:latin typeface="Montserrat Classic"/>
              </a:rPr>
              <a:t>Route</a:t>
            </a:r>
          </a:p>
          <a:p>
            <a:pPr marL="539749" indent="-269875" lvl="1">
              <a:lnSpc>
                <a:spcPts val="5049"/>
              </a:lnSpc>
              <a:buFont typeface="Arial"/>
              <a:buChar char="•"/>
            </a:pPr>
            <a:r>
              <a:rPr lang="en-US" sz="2499" spc="-34">
                <a:solidFill>
                  <a:srgbClr val="2E2E2E"/>
                </a:solidFill>
                <a:latin typeface="Montserrat Classic"/>
              </a:rPr>
              <a:t>AC Type</a:t>
            </a:r>
          </a:p>
          <a:p>
            <a:pPr marL="539749" indent="-269875" lvl="1">
              <a:lnSpc>
                <a:spcPts val="5049"/>
              </a:lnSpc>
              <a:buFont typeface="Arial"/>
              <a:buChar char="•"/>
            </a:pPr>
            <a:r>
              <a:rPr lang="en-US" sz="2499" spc="-34">
                <a:solidFill>
                  <a:srgbClr val="2E2E2E"/>
                </a:solidFill>
                <a:latin typeface="Montserrat Classic"/>
              </a:rPr>
              <a:t>Registration</a:t>
            </a:r>
          </a:p>
        </p:txBody>
      </p:sp>
      <p:sp>
        <p:nvSpPr>
          <p:cNvPr name="TextBox 5" id="5"/>
          <p:cNvSpPr txBox="true"/>
          <p:nvPr/>
        </p:nvSpPr>
        <p:spPr>
          <a:xfrm rot="0">
            <a:off x="9600584" y="3133108"/>
            <a:ext cx="3817979" cy="5683250"/>
          </a:xfrm>
          <a:prstGeom prst="rect">
            <a:avLst/>
          </a:prstGeom>
        </p:spPr>
        <p:txBody>
          <a:bodyPr anchor="t" rtlCol="false" tIns="0" lIns="0" bIns="0" rIns="0">
            <a:spAutoFit/>
          </a:bodyPr>
          <a:lstStyle/>
          <a:p>
            <a:pPr marL="539749" indent="-269875" lvl="1">
              <a:lnSpc>
                <a:spcPts val="5049"/>
              </a:lnSpc>
              <a:buFont typeface="Arial"/>
              <a:buChar char="•"/>
            </a:pPr>
            <a:r>
              <a:rPr lang="en-US" sz="2499" spc="-34">
                <a:solidFill>
                  <a:srgbClr val="2E2E2E"/>
                </a:solidFill>
                <a:latin typeface="Montserrat Classic"/>
              </a:rPr>
              <a:t>cn/ln</a:t>
            </a:r>
          </a:p>
          <a:p>
            <a:pPr marL="539749" indent="-269875" lvl="1">
              <a:lnSpc>
                <a:spcPts val="5049"/>
              </a:lnSpc>
              <a:buFont typeface="Arial"/>
              <a:buChar char="•"/>
            </a:pPr>
            <a:r>
              <a:rPr lang="en-US" sz="2499" spc="-34">
                <a:solidFill>
                  <a:srgbClr val="2E2E2E"/>
                </a:solidFill>
                <a:latin typeface="Montserrat Classic"/>
              </a:rPr>
              <a:t>Aboard</a:t>
            </a:r>
          </a:p>
          <a:p>
            <a:pPr marL="539749" indent="-269875" lvl="1">
              <a:lnSpc>
                <a:spcPts val="5049"/>
              </a:lnSpc>
              <a:buFont typeface="Arial"/>
              <a:buChar char="•"/>
            </a:pPr>
            <a:r>
              <a:rPr lang="en-US" sz="2499" spc="-34">
                <a:solidFill>
                  <a:srgbClr val="2E2E2E"/>
                </a:solidFill>
                <a:latin typeface="Montserrat Classic"/>
              </a:rPr>
              <a:t>Aboard Passangers</a:t>
            </a:r>
          </a:p>
          <a:p>
            <a:pPr marL="539749" indent="-269875" lvl="1">
              <a:lnSpc>
                <a:spcPts val="5049"/>
              </a:lnSpc>
              <a:buFont typeface="Arial"/>
              <a:buChar char="•"/>
            </a:pPr>
            <a:r>
              <a:rPr lang="en-US" sz="2499" spc="-34">
                <a:solidFill>
                  <a:srgbClr val="2E2E2E"/>
                </a:solidFill>
                <a:latin typeface="Montserrat Classic"/>
              </a:rPr>
              <a:t>Aboard Crew</a:t>
            </a:r>
          </a:p>
          <a:p>
            <a:pPr marL="539749" indent="-269875" lvl="1">
              <a:lnSpc>
                <a:spcPts val="5049"/>
              </a:lnSpc>
              <a:buFont typeface="Arial"/>
              <a:buChar char="•"/>
            </a:pPr>
            <a:r>
              <a:rPr lang="en-US" sz="2499" spc="-34">
                <a:solidFill>
                  <a:srgbClr val="2E2E2E"/>
                </a:solidFill>
                <a:latin typeface="Montserrat Classic"/>
              </a:rPr>
              <a:t>Fatalities</a:t>
            </a:r>
          </a:p>
          <a:p>
            <a:pPr marL="539749" indent="-269875" lvl="1">
              <a:lnSpc>
                <a:spcPts val="5049"/>
              </a:lnSpc>
              <a:buFont typeface="Arial"/>
              <a:buChar char="•"/>
            </a:pPr>
            <a:r>
              <a:rPr lang="en-US" sz="2499" spc="-34">
                <a:solidFill>
                  <a:srgbClr val="2E2E2E"/>
                </a:solidFill>
                <a:latin typeface="Montserrat Classic"/>
              </a:rPr>
              <a:t>Fatalities Passangers</a:t>
            </a:r>
          </a:p>
          <a:p>
            <a:pPr marL="539749" indent="-269875" lvl="1">
              <a:lnSpc>
                <a:spcPts val="5049"/>
              </a:lnSpc>
              <a:buFont typeface="Arial"/>
              <a:buChar char="•"/>
            </a:pPr>
            <a:r>
              <a:rPr lang="en-US" sz="2499" spc="-34">
                <a:solidFill>
                  <a:srgbClr val="2E2E2E"/>
                </a:solidFill>
                <a:latin typeface="Montserrat Classic"/>
              </a:rPr>
              <a:t>Fatalities Crew</a:t>
            </a:r>
          </a:p>
          <a:p>
            <a:pPr marL="539749" indent="-269875" lvl="1">
              <a:lnSpc>
                <a:spcPts val="5049"/>
              </a:lnSpc>
              <a:buFont typeface="Arial"/>
              <a:buChar char="•"/>
            </a:pPr>
            <a:r>
              <a:rPr lang="en-US" sz="2499" spc="-34">
                <a:solidFill>
                  <a:srgbClr val="2E2E2E"/>
                </a:solidFill>
                <a:latin typeface="Montserrat Classic"/>
              </a:rPr>
              <a:t>Ground</a:t>
            </a:r>
          </a:p>
          <a:p>
            <a:pPr>
              <a:lnSpc>
                <a:spcPts val="504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4191583" y="-981839"/>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57301" y="5642106"/>
            <a:ext cx="9504297" cy="3299712"/>
          </a:xfrm>
          <a:custGeom>
            <a:avLst/>
            <a:gdLst/>
            <a:ahLst/>
            <a:cxnLst/>
            <a:rect r="r" b="b" t="t" l="l"/>
            <a:pathLst>
              <a:path h="3299712" w="9504297">
                <a:moveTo>
                  <a:pt x="0" y="0"/>
                </a:moveTo>
                <a:lnTo>
                  <a:pt x="9504298" y="0"/>
                </a:lnTo>
                <a:lnTo>
                  <a:pt x="9504298" y="3299711"/>
                </a:lnTo>
                <a:lnTo>
                  <a:pt x="0" y="3299711"/>
                </a:lnTo>
                <a:lnTo>
                  <a:pt x="0" y="0"/>
                </a:lnTo>
                <a:close/>
              </a:path>
            </a:pathLst>
          </a:custGeom>
          <a:blipFill>
            <a:blip r:embed="rId6"/>
            <a:stretch>
              <a:fillRect l="0" t="0" r="0" b="0"/>
            </a:stretch>
          </a:blipFill>
        </p:spPr>
      </p:sp>
      <p:sp>
        <p:nvSpPr>
          <p:cNvPr name="Freeform 5" id="5"/>
          <p:cNvSpPr/>
          <p:nvPr/>
        </p:nvSpPr>
        <p:spPr>
          <a:xfrm flipH="false" flipV="false" rot="0">
            <a:off x="1422336" y="2687720"/>
            <a:ext cx="9480454" cy="2455780"/>
          </a:xfrm>
          <a:custGeom>
            <a:avLst/>
            <a:gdLst/>
            <a:ahLst/>
            <a:cxnLst/>
            <a:rect r="r" b="b" t="t" l="l"/>
            <a:pathLst>
              <a:path h="2455780" w="9480454">
                <a:moveTo>
                  <a:pt x="0" y="0"/>
                </a:moveTo>
                <a:lnTo>
                  <a:pt x="9480454" y="0"/>
                </a:lnTo>
                <a:lnTo>
                  <a:pt x="9480454" y="2455780"/>
                </a:lnTo>
                <a:lnTo>
                  <a:pt x="0" y="2455780"/>
                </a:lnTo>
                <a:lnTo>
                  <a:pt x="0" y="0"/>
                </a:lnTo>
                <a:close/>
              </a:path>
            </a:pathLst>
          </a:custGeom>
          <a:blipFill>
            <a:blip r:embed="rId7"/>
            <a:stretch>
              <a:fillRect l="0" t="0" r="0" b="0"/>
            </a:stretch>
          </a:blipFill>
        </p:spPr>
      </p:sp>
      <p:sp>
        <p:nvSpPr>
          <p:cNvPr name="TextBox 6" id="6"/>
          <p:cNvSpPr txBox="true"/>
          <p:nvPr/>
        </p:nvSpPr>
        <p:spPr>
          <a:xfrm rot="0">
            <a:off x="713791" y="981596"/>
            <a:ext cx="9895659" cy="1103635"/>
          </a:xfrm>
          <a:prstGeom prst="rect">
            <a:avLst/>
          </a:prstGeom>
        </p:spPr>
        <p:txBody>
          <a:bodyPr anchor="t" rtlCol="false" tIns="0" lIns="0" bIns="0" rIns="0">
            <a:spAutoFit/>
          </a:bodyPr>
          <a:lstStyle/>
          <a:p>
            <a:pPr>
              <a:lnSpc>
                <a:spcPts val="8200"/>
              </a:lnSpc>
            </a:pPr>
            <a:r>
              <a:rPr lang="en-US" sz="8200">
                <a:solidFill>
                  <a:srgbClr val="004AAD"/>
                </a:solidFill>
                <a:latin typeface="Montserrat Classic Bold"/>
              </a:rPr>
              <a:t>  HIGHLIGHTS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564094" y="2197100"/>
            <a:ext cx="9088842" cy="6338921"/>
            <a:chOff x="0" y="0"/>
            <a:chExt cx="12118456" cy="8451894"/>
          </a:xfrm>
        </p:grpSpPr>
        <p:pic>
          <p:nvPicPr>
            <p:cNvPr name="Picture 5" id="5"/>
            <p:cNvPicPr>
              <a:picLocks noChangeAspect="true"/>
            </p:cNvPicPr>
            <p:nvPr/>
          </p:nvPicPr>
          <p:blipFill>
            <a:blip r:embed="rId6"/>
            <a:srcRect l="14649" t="0" r="14649" b="0"/>
            <a:stretch>
              <a:fillRect/>
            </a:stretch>
          </p:blipFill>
          <p:spPr>
            <a:xfrm flipH="false" flipV="false">
              <a:off x="0" y="0"/>
              <a:ext cx="12118456" cy="8451894"/>
            </a:xfrm>
            <a:prstGeom prst="rect">
              <a:avLst/>
            </a:prstGeom>
          </p:spPr>
        </p:pic>
      </p:grpSp>
      <p:sp>
        <p:nvSpPr>
          <p:cNvPr name="TextBox 6" id="6"/>
          <p:cNvSpPr txBox="true"/>
          <p:nvPr/>
        </p:nvSpPr>
        <p:spPr>
          <a:xfrm rot="0">
            <a:off x="1028700" y="936303"/>
            <a:ext cx="6355284" cy="176340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TEMPORAL ANALYSIS</a:t>
            </a:r>
          </a:p>
        </p:txBody>
      </p:sp>
      <p:sp>
        <p:nvSpPr>
          <p:cNvPr name="TextBox 7" id="7"/>
          <p:cNvSpPr txBox="true"/>
          <p:nvPr/>
        </p:nvSpPr>
        <p:spPr>
          <a:xfrm rot="0">
            <a:off x="845003" y="4677273"/>
            <a:ext cx="5598272" cy="4969073"/>
          </a:xfrm>
          <a:prstGeom prst="rect">
            <a:avLst/>
          </a:prstGeom>
        </p:spPr>
        <p:txBody>
          <a:bodyPr anchor="t" rtlCol="false" tIns="0" lIns="0" bIns="0" rIns="0">
            <a:spAutoFit/>
          </a:bodyPr>
          <a:lstStyle/>
          <a:p>
            <a:pPr marL="533503" indent="-266752" lvl="1">
              <a:lnSpc>
                <a:spcPts val="3953"/>
              </a:lnSpc>
              <a:buFont typeface="Arial"/>
              <a:buChar char="•"/>
            </a:pPr>
            <a:r>
              <a:rPr lang="en-US" sz="2471">
                <a:solidFill>
                  <a:srgbClr val="2E2E2E"/>
                </a:solidFill>
                <a:latin typeface="Montserrat Classic"/>
              </a:rPr>
              <a:t>The highest number of plane crashes occurred in 1946, totaling 88 incidents.</a:t>
            </a:r>
          </a:p>
          <a:p>
            <a:pPr marL="533503" indent="-266752" lvl="1">
              <a:lnSpc>
                <a:spcPts val="3953"/>
              </a:lnSpc>
              <a:buFont typeface="Arial"/>
              <a:buChar char="•"/>
            </a:pPr>
            <a:r>
              <a:rPr lang="en-US" sz="2471">
                <a:solidFill>
                  <a:srgbClr val="2E2E2E"/>
                </a:solidFill>
                <a:latin typeface="Montserrat Classic"/>
              </a:rPr>
              <a:t>the second-highest number of plane crashes, observed in 1989 with 83 incidents.</a:t>
            </a:r>
          </a:p>
          <a:p>
            <a:pPr marL="533503" indent="-266752" lvl="1">
              <a:lnSpc>
                <a:spcPts val="3953"/>
              </a:lnSpc>
              <a:buFont typeface="Arial"/>
              <a:buChar char="•"/>
            </a:pPr>
            <a:r>
              <a:rPr lang="en-US" sz="2471">
                <a:solidFill>
                  <a:srgbClr val="2E2E2E"/>
                </a:solidFill>
                <a:latin typeface="Montserrat Classic"/>
              </a:rPr>
              <a:t>Another notable year for plane crashes was 1947, which witnessed 82 incidents.</a:t>
            </a:r>
          </a:p>
          <a:p>
            <a:pPr>
              <a:lnSpc>
                <a:spcPts val="3953"/>
              </a:lnSpc>
            </a:pPr>
          </a:p>
        </p:txBody>
      </p:sp>
      <p:sp>
        <p:nvSpPr>
          <p:cNvPr name="TextBox 8" id="8"/>
          <p:cNvSpPr txBox="true"/>
          <p:nvPr/>
        </p:nvSpPr>
        <p:spPr>
          <a:xfrm rot="0">
            <a:off x="845003" y="2979044"/>
            <a:ext cx="7719091" cy="1012444"/>
          </a:xfrm>
          <a:prstGeom prst="rect">
            <a:avLst/>
          </a:prstGeom>
        </p:spPr>
        <p:txBody>
          <a:bodyPr anchor="t" rtlCol="false" tIns="0" lIns="0" bIns="0" rIns="0">
            <a:spAutoFit/>
          </a:bodyPr>
          <a:lstStyle/>
          <a:p>
            <a:pPr>
              <a:lnSpc>
                <a:spcPts val="4111"/>
              </a:lnSpc>
            </a:pPr>
            <a:r>
              <a:rPr lang="en-US" sz="2569">
                <a:solidFill>
                  <a:srgbClr val="2E2E2E"/>
                </a:solidFill>
                <a:latin typeface="Montserrat Classic"/>
              </a:rPr>
              <a:t>This analysis focuses on the historical Evolution of plane crashes over the years.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275428" y="1504789"/>
            <a:ext cx="9220054" cy="7277422"/>
            <a:chOff x="0" y="0"/>
            <a:chExt cx="12293405" cy="9703229"/>
          </a:xfrm>
        </p:grpSpPr>
        <p:pic>
          <p:nvPicPr>
            <p:cNvPr name="Picture 5" id="5"/>
            <p:cNvPicPr>
              <a:picLocks noChangeAspect="true"/>
            </p:cNvPicPr>
            <p:nvPr/>
          </p:nvPicPr>
          <p:blipFill>
            <a:blip r:embed="rId6"/>
            <a:srcRect l="9708" t="0" r="9708" b="0"/>
            <a:stretch>
              <a:fillRect/>
            </a:stretch>
          </p:blipFill>
          <p:spPr>
            <a:xfrm flipH="false" flipV="false">
              <a:off x="0" y="0"/>
              <a:ext cx="12293405" cy="9703229"/>
            </a:xfrm>
            <a:prstGeom prst="rect">
              <a:avLst/>
            </a:prstGeom>
          </p:spPr>
        </p:pic>
      </p:grpSp>
      <p:sp>
        <p:nvSpPr>
          <p:cNvPr name="TextBox 6" id="6"/>
          <p:cNvSpPr txBox="true"/>
          <p:nvPr/>
        </p:nvSpPr>
        <p:spPr>
          <a:xfrm rot="0">
            <a:off x="1028700" y="936303"/>
            <a:ext cx="6355284" cy="262065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GEOSPATIAL ANALYSIS</a:t>
            </a:r>
          </a:p>
          <a:p>
            <a:pPr>
              <a:lnSpc>
                <a:spcPts val="6800"/>
              </a:lnSpc>
            </a:pPr>
          </a:p>
        </p:txBody>
      </p:sp>
      <p:sp>
        <p:nvSpPr>
          <p:cNvPr name="TextBox 7" id="7"/>
          <p:cNvSpPr txBox="true"/>
          <p:nvPr/>
        </p:nvSpPr>
        <p:spPr>
          <a:xfrm rot="0">
            <a:off x="845003" y="4677273"/>
            <a:ext cx="5598272" cy="3971107"/>
          </a:xfrm>
          <a:prstGeom prst="rect">
            <a:avLst/>
          </a:prstGeom>
        </p:spPr>
        <p:txBody>
          <a:bodyPr anchor="t" rtlCol="false" tIns="0" lIns="0" bIns="0" rIns="0">
            <a:spAutoFit/>
          </a:bodyPr>
          <a:lstStyle/>
          <a:p>
            <a:pPr marL="533503" indent="-266752" lvl="1">
              <a:lnSpc>
                <a:spcPts val="3953"/>
              </a:lnSpc>
              <a:buFont typeface="Arial"/>
              <a:buChar char="•"/>
            </a:pPr>
            <a:r>
              <a:rPr lang="en-US" sz="2471">
                <a:solidFill>
                  <a:srgbClr val="2E2E2E"/>
                </a:solidFill>
                <a:latin typeface="Montserrat Classic"/>
              </a:rPr>
              <a:t>Brazil has the highest incidence of plane crashes, totaling 169 incidents.</a:t>
            </a:r>
          </a:p>
          <a:p>
            <a:pPr marL="533503" indent="-266752" lvl="1">
              <a:lnSpc>
                <a:spcPts val="3953"/>
              </a:lnSpc>
              <a:buFont typeface="Arial"/>
              <a:buChar char="•"/>
            </a:pPr>
            <a:r>
              <a:rPr lang="en-US" sz="2471">
                <a:solidFill>
                  <a:srgbClr val="2E2E2E"/>
                </a:solidFill>
                <a:latin typeface="Montserrat Classic"/>
              </a:rPr>
              <a:t>Colombia closely follows with 148 incidents.</a:t>
            </a:r>
          </a:p>
          <a:p>
            <a:pPr marL="533503" indent="-266752" lvl="1">
              <a:lnSpc>
                <a:spcPts val="3953"/>
              </a:lnSpc>
              <a:buFont typeface="Arial"/>
              <a:buChar char="•"/>
            </a:pPr>
            <a:r>
              <a:rPr lang="en-US" sz="2471">
                <a:solidFill>
                  <a:srgbClr val="2E2E2E"/>
                </a:solidFill>
                <a:latin typeface="Montserrat Classic"/>
              </a:rPr>
              <a:t>France ranks third with 114 incidents.</a:t>
            </a:r>
          </a:p>
          <a:p>
            <a:pPr>
              <a:lnSpc>
                <a:spcPts val="3953"/>
              </a:lnSpc>
            </a:pPr>
          </a:p>
        </p:txBody>
      </p:sp>
      <p:sp>
        <p:nvSpPr>
          <p:cNvPr name="TextBox 8" id="8"/>
          <p:cNvSpPr txBox="true"/>
          <p:nvPr/>
        </p:nvSpPr>
        <p:spPr>
          <a:xfrm rot="0">
            <a:off x="845003" y="2979044"/>
            <a:ext cx="7719091" cy="1012444"/>
          </a:xfrm>
          <a:prstGeom prst="rect">
            <a:avLst/>
          </a:prstGeom>
        </p:spPr>
        <p:txBody>
          <a:bodyPr anchor="t" rtlCol="false" tIns="0" lIns="0" bIns="0" rIns="0">
            <a:spAutoFit/>
          </a:bodyPr>
          <a:lstStyle/>
          <a:p>
            <a:pPr>
              <a:lnSpc>
                <a:spcPts val="4111"/>
              </a:lnSpc>
            </a:pPr>
            <a:r>
              <a:rPr lang="en-US" sz="2569">
                <a:solidFill>
                  <a:srgbClr val="2E2E2E"/>
                </a:solidFill>
                <a:latin typeface="Montserrat Classic"/>
              </a:rPr>
              <a:t>This analysis focuses on examining country-wise plane crash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199274" y="2256597"/>
            <a:ext cx="9642606" cy="5892800"/>
            <a:chOff x="0" y="0"/>
            <a:chExt cx="12856807" cy="7857067"/>
          </a:xfrm>
        </p:grpSpPr>
        <p:pic>
          <p:nvPicPr>
            <p:cNvPr name="Picture 5" id="5"/>
            <p:cNvPicPr>
              <a:picLocks noChangeAspect="true"/>
            </p:cNvPicPr>
            <p:nvPr/>
          </p:nvPicPr>
          <p:blipFill>
            <a:blip r:embed="rId6"/>
            <a:srcRect l="1613" t="0" r="1613" b="0"/>
            <a:stretch>
              <a:fillRect/>
            </a:stretch>
          </p:blipFill>
          <p:spPr>
            <a:xfrm flipH="false" flipV="false">
              <a:off x="0" y="0"/>
              <a:ext cx="12856807" cy="7857067"/>
            </a:xfrm>
            <a:prstGeom prst="rect">
              <a:avLst/>
            </a:prstGeom>
          </p:spPr>
        </p:pic>
      </p:grpSp>
      <p:sp>
        <p:nvSpPr>
          <p:cNvPr name="TextBox 6" id="6"/>
          <p:cNvSpPr txBox="true"/>
          <p:nvPr/>
        </p:nvSpPr>
        <p:spPr>
          <a:xfrm rot="0">
            <a:off x="1028700" y="936303"/>
            <a:ext cx="7535394" cy="176340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OPERATOR PERFORMANCE</a:t>
            </a:r>
          </a:p>
        </p:txBody>
      </p:sp>
      <p:sp>
        <p:nvSpPr>
          <p:cNvPr name="TextBox 7" id="7"/>
          <p:cNvSpPr txBox="true"/>
          <p:nvPr/>
        </p:nvSpPr>
        <p:spPr>
          <a:xfrm rot="0">
            <a:off x="845003" y="4677273"/>
            <a:ext cx="5598272" cy="3472125"/>
          </a:xfrm>
          <a:prstGeom prst="rect">
            <a:avLst/>
          </a:prstGeom>
        </p:spPr>
        <p:txBody>
          <a:bodyPr anchor="t" rtlCol="false" tIns="0" lIns="0" bIns="0" rIns="0">
            <a:spAutoFit/>
          </a:bodyPr>
          <a:lstStyle/>
          <a:p>
            <a:pPr marL="533503" indent="-266752" lvl="1">
              <a:lnSpc>
                <a:spcPts val="3953"/>
              </a:lnSpc>
              <a:buFont typeface="Arial"/>
              <a:buChar char="•"/>
            </a:pPr>
            <a:r>
              <a:rPr lang="en-US" sz="2471">
                <a:solidFill>
                  <a:srgbClr val="2E2E2E"/>
                </a:solidFill>
                <a:latin typeface="Montserrat Classic"/>
              </a:rPr>
              <a:t>Aeroflot ranks highest, involved in 225 plane crashes.</a:t>
            </a:r>
          </a:p>
          <a:p>
            <a:pPr marL="533503" indent="-266752" lvl="1">
              <a:lnSpc>
                <a:spcPts val="3953"/>
              </a:lnSpc>
              <a:buFont typeface="Arial"/>
              <a:buChar char="•"/>
            </a:pPr>
            <a:r>
              <a:rPr lang="en-US" sz="2471">
                <a:solidFill>
                  <a:srgbClr val="2E2E2E"/>
                </a:solidFill>
                <a:latin typeface="Montserrat Classic"/>
              </a:rPr>
              <a:t>The US Military Air Force follows with 140 incidents.</a:t>
            </a:r>
          </a:p>
          <a:p>
            <a:pPr marL="533503" indent="-266752" lvl="1">
              <a:lnSpc>
                <a:spcPts val="3953"/>
              </a:lnSpc>
              <a:buFont typeface="Arial"/>
              <a:buChar char="•"/>
            </a:pPr>
            <a:r>
              <a:rPr lang="en-US" sz="2471">
                <a:solidFill>
                  <a:srgbClr val="2E2E2E"/>
                </a:solidFill>
                <a:latin typeface="Montserrat Classic"/>
              </a:rPr>
              <a:t>Air France is third with 72 incidents.</a:t>
            </a:r>
          </a:p>
          <a:p>
            <a:pPr>
              <a:lnSpc>
                <a:spcPts val="3953"/>
              </a:lnSpc>
            </a:pPr>
          </a:p>
        </p:txBody>
      </p:sp>
      <p:sp>
        <p:nvSpPr>
          <p:cNvPr name="TextBox 8" id="8"/>
          <p:cNvSpPr txBox="true"/>
          <p:nvPr/>
        </p:nvSpPr>
        <p:spPr>
          <a:xfrm rot="0">
            <a:off x="845003" y="2979044"/>
            <a:ext cx="7719091" cy="1012444"/>
          </a:xfrm>
          <a:prstGeom prst="rect">
            <a:avLst/>
          </a:prstGeom>
        </p:spPr>
        <p:txBody>
          <a:bodyPr anchor="t" rtlCol="false" tIns="0" lIns="0" bIns="0" rIns="0">
            <a:spAutoFit/>
          </a:bodyPr>
          <a:lstStyle/>
          <a:p>
            <a:pPr>
              <a:lnSpc>
                <a:spcPts val="4111"/>
              </a:lnSpc>
            </a:pPr>
            <a:r>
              <a:rPr lang="en-US" sz="2569">
                <a:solidFill>
                  <a:srgbClr val="2E2E2E"/>
                </a:solidFill>
                <a:latin typeface="Montserrat Classic"/>
              </a:rPr>
              <a:t>This analysis showcases significant operators based on their participation in plane crashes.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015577" y="2197100"/>
            <a:ext cx="9689844" cy="5952297"/>
            <a:chOff x="0" y="0"/>
            <a:chExt cx="12919792" cy="7936396"/>
          </a:xfrm>
        </p:grpSpPr>
        <p:pic>
          <p:nvPicPr>
            <p:cNvPr name="Picture 5" id="5"/>
            <p:cNvPicPr>
              <a:picLocks noChangeAspect="true"/>
            </p:cNvPicPr>
            <p:nvPr/>
          </p:nvPicPr>
          <p:blipFill>
            <a:blip r:embed="rId6"/>
            <a:srcRect l="0" t="45" r="0" b="45"/>
            <a:stretch>
              <a:fillRect/>
            </a:stretch>
          </p:blipFill>
          <p:spPr>
            <a:xfrm flipH="false" flipV="false">
              <a:off x="0" y="0"/>
              <a:ext cx="12919792" cy="7936396"/>
            </a:xfrm>
            <a:prstGeom prst="rect">
              <a:avLst/>
            </a:prstGeom>
          </p:spPr>
        </p:pic>
      </p:grpSp>
      <p:sp>
        <p:nvSpPr>
          <p:cNvPr name="TextBox 6" id="6"/>
          <p:cNvSpPr txBox="true"/>
          <p:nvPr/>
        </p:nvSpPr>
        <p:spPr>
          <a:xfrm rot="0">
            <a:off x="1028700" y="936303"/>
            <a:ext cx="7535394" cy="176340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AIRCRAFT ANALYSIS</a:t>
            </a:r>
          </a:p>
        </p:txBody>
      </p:sp>
      <p:sp>
        <p:nvSpPr>
          <p:cNvPr name="TextBox 7" id="7"/>
          <p:cNvSpPr txBox="true"/>
          <p:nvPr/>
        </p:nvSpPr>
        <p:spPr>
          <a:xfrm rot="0">
            <a:off x="845003" y="4677273"/>
            <a:ext cx="5598272" cy="3472125"/>
          </a:xfrm>
          <a:prstGeom prst="rect">
            <a:avLst/>
          </a:prstGeom>
        </p:spPr>
        <p:txBody>
          <a:bodyPr anchor="t" rtlCol="false" tIns="0" lIns="0" bIns="0" rIns="0">
            <a:spAutoFit/>
          </a:bodyPr>
          <a:lstStyle/>
          <a:p>
            <a:pPr marL="533503" indent="-266752" lvl="1">
              <a:lnSpc>
                <a:spcPts val="3953"/>
              </a:lnSpc>
              <a:buFont typeface="Arial"/>
              <a:buChar char="•"/>
            </a:pPr>
            <a:r>
              <a:rPr lang="en-US" sz="2471">
                <a:solidFill>
                  <a:srgbClr val="2E2E2E"/>
                </a:solidFill>
                <a:latin typeface="Montserrat Classic"/>
              </a:rPr>
              <a:t>The Douglas DC-3 ranks first with 333 crashes.</a:t>
            </a:r>
          </a:p>
          <a:p>
            <a:pPr marL="533503" indent="-266752" lvl="1">
              <a:lnSpc>
                <a:spcPts val="3953"/>
              </a:lnSpc>
              <a:buFont typeface="Arial"/>
              <a:buChar char="•"/>
            </a:pPr>
            <a:r>
              <a:rPr lang="en-US" sz="2471">
                <a:solidFill>
                  <a:srgbClr val="2E2E2E"/>
                </a:solidFill>
                <a:latin typeface="Montserrat Classic"/>
              </a:rPr>
              <a:t>The De Havilland DH-4 followed with 82 crashes.</a:t>
            </a:r>
          </a:p>
          <a:p>
            <a:pPr marL="533503" indent="-266752" lvl="1">
              <a:lnSpc>
                <a:spcPts val="3953"/>
              </a:lnSpc>
              <a:buFont typeface="Arial"/>
              <a:buChar char="•"/>
            </a:pPr>
            <a:r>
              <a:rPr lang="en-US" sz="2471">
                <a:solidFill>
                  <a:srgbClr val="2E2E2E"/>
                </a:solidFill>
                <a:latin typeface="Montserrat Classic"/>
              </a:rPr>
              <a:t>The Douglas C47A-3 is third with 70 crashes.</a:t>
            </a:r>
          </a:p>
          <a:p>
            <a:pPr>
              <a:lnSpc>
                <a:spcPts val="3953"/>
              </a:lnSpc>
            </a:pPr>
          </a:p>
        </p:txBody>
      </p:sp>
      <p:sp>
        <p:nvSpPr>
          <p:cNvPr name="TextBox 8" id="8"/>
          <p:cNvSpPr txBox="true"/>
          <p:nvPr/>
        </p:nvSpPr>
        <p:spPr>
          <a:xfrm rot="0">
            <a:off x="845003" y="2979044"/>
            <a:ext cx="7719091" cy="1012444"/>
          </a:xfrm>
          <a:prstGeom prst="rect">
            <a:avLst/>
          </a:prstGeom>
        </p:spPr>
        <p:txBody>
          <a:bodyPr anchor="t" rtlCol="false" tIns="0" lIns="0" bIns="0" rIns="0">
            <a:spAutoFit/>
          </a:bodyPr>
          <a:lstStyle/>
          <a:p>
            <a:pPr>
              <a:lnSpc>
                <a:spcPts val="4111"/>
              </a:lnSpc>
            </a:pPr>
            <a:r>
              <a:rPr lang="en-US" sz="2569">
                <a:solidFill>
                  <a:srgbClr val="2E2E2E"/>
                </a:solidFill>
                <a:latin typeface="Montserrat Classic"/>
              </a:rPr>
              <a:t>This analysis highlights the most frequently involved aircraft in plane crashes.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2197100"/>
            <a:ext cx="8115300" cy="5892800"/>
            <a:chOff x="0" y="0"/>
            <a:chExt cx="10820400" cy="7857067"/>
          </a:xfrm>
        </p:grpSpPr>
        <p:pic>
          <p:nvPicPr>
            <p:cNvPr name="Picture 5" id="5"/>
            <p:cNvPicPr>
              <a:picLocks noChangeAspect="true"/>
            </p:cNvPicPr>
            <p:nvPr/>
          </p:nvPicPr>
          <p:blipFill>
            <a:blip r:embed="rId6"/>
            <a:srcRect l="9468" t="0" r="9468" b="0"/>
            <a:stretch>
              <a:fillRect/>
            </a:stretch>
          </p:blipFill>
          <p:spPr>
            <a:xfrm flipH="false" flipV="false">
              <a:off x="0" y="0"/>
              <a:ext cx="10820400" cy="7857067"/>
            </a:xfrm>
            <a:prstGeom prst="rect">
              <a:avLst/>
            </a:prstGeom>
          </p:spPr>
        </p:pic>
      </p:grpSp>
      <p:sp>
        <p:nvSpPr>
          <p:cNvPr name="Freeform 6" id="6"/>
          <p:cNvSpPr/>
          <p:nvPr/>
        </p:nvSpPr>
        <p:spPr>
          <a:xfrm flipH="false" flipV="false" rot="0">
            <a:off x="9515493" y="2013118"/>
            <a:ext cx="2395497" cy="1978370"/>
          </a:xfrm>
          <a:custGeom>
            <a:avLst/>
            <a:gdLst/>
            <a:ahLst/>
            <a:cxnLst/>
            <a:rect r="r" b="b" t="t" l="l"/>
            <a:pathLst>
              <a:path h="1978370" w="2395497">
                <a:moveTo>
                  <a:pt x="0" y="0"/>
                </a:moveTo>
                <a:lnTo>
                  <a:pt x="2395497" y="0"/>
                </a:lnTo>
                <a:lnTo>
                  <a:pt x="2395497" y="1978371"/>
                </a:lnTo>
                <a:lnTo>
                  <a:pt x="0" y="1978371"/>
                </a:lnTo>
                <a:lnTo>
                  <a:pt x="0" y="0"/>
                </a:lnTo>
                <a:close/>
              </a:path>
            </a:pathLst>
          </a:custGeom>
          <a:blipFill>
            <a:blip r:embed="rId7"/>
            <a:stretch>
              <a:fillRect l="0" t="0" r="0" b="0"/>
            </a:stretch>
          </a:blipFill>
        </p:spPr>
      </p:sp>
      <p:sp>
        <p:nvSpPr>
          <p:cNvPr name="TextBox 7" id="7"/>
          <p:cNvSpPr txBox="true"/>
          <p:nvPr/>
        </p:nvSpPr>
        <p:spPr>
          <a:xfrm rot="0">
            <a:off x="1028700" y="936303"/>
            <a:ext cx="7535394" cy="176340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FATALITY TRENDS</a:t>
            </a:r>
          </a:p>
        </p:txBody>
      </p:sp>
      <p:sp>
        <p:nvSpPr>
          <p:cNvPr name="TextBox 8" id="8"/>
          <p:cNvSpPr txBox="true"/>
          <p:nvPr/>
        </p:nvSpPr>
        <p:spPr>
          <a:xfrm rot="0">
            <a:off x="845003" y="4677273"/>
            <a:ext cx="5598272" cy="4470090"/>
          </a:xfrm>
          <a:prstGeom prst="rect">
            <a:avLst/>
          </a:prstGeom>
        </p:spPr>
        <p:txBody>
          <a:bodyPr anchor="t" rtlCol="false" tIns="0" lIns="0" bIns="0" rIns="0">
            <a:spAutoFit/>
          </a:bodyPr>
          <a:lstStyle/>
          <a:p>
            <a:pPr marL="533503" indent="-266752" lvl="1">
              <a:lnSpc>
                <a:spcPts val="3953"/>
              </a:lnSpc>
              <a:buFont typeface="Arial"/>
              <a:buChar char="•"/>
            </a:pPr>
            <a:r>
              <a:rPr lang="en-US" sz="2471">
                <a:solidFill>
                  <a:srgbClr val="2E2E2E"/>
                </a:solidFill>
                <a:latin typeface="Montserrat Classic"/>
              </a:rPr>
              <a:t> In 1996, there were 850 passenger fatalities.</a:t>
            </a:r>
          </a:p>
          <a:p>
            <a:pPr marL="533503" indent="-266752" lvl="1">
              <a:lnSpc>
                <a:spcPts val="3953"/>
              </a:lnSpc>
              <a:buFont typeface="Arial"/>
              <a:buChar char="•"/>
            </a:pPr>
            <a:r>
              <a:rPr lang="en-US" sz="2471">
                <a:solidFill>
                  <a:srgbClr val="2E2E2E"/>
                </a:solidFill>
                <a:latin typeface="Montserrat Classic"/>
              </a:rPr>
              <a:t> 1972 witnessed 875 fatalities, followed by 1,082 fatalities in 1985.</a:t>
            </a:r>
          </a:p>
          <a:p>
            <a:pPr marL="533503" indent="-266752" lvl="1">
              <a:lnSpc>
                <a:spcPts val="3953"/>
              </a:lnSpc>
              <a:buFont typeface="Arial"/>
              <a:buChar char="•"/>
            </a:pPr>
            <a:r>
              <a:rPr lang="en-US" sz="2471">
                <a:solidFill>
                  <a:srgbClr val="2E2E2E"/>
                </a:solidFill>
                <a:latin typeface="Montserrat Classic"/>
              </a:rPr>
              <a:t> Crew fatalities peaked at 114 in 1958, followed by 135 in 1966, and 126 in 1996.</a:t>
            </a:r>
          </a:p>
          <a:p>
            <a:pPr>
              <a:lnSpc>
                <a:spcPts val="3953"/>
              </a:lnSpc>
            </a:pPr>
          </a:p>
        </p:txBody>
      </p:sp>
      <p:sp>
        <p:nvSpPr>
          <p:cNvPr name="TextBox 9" id="9"/>
          <p:cNvSpPr txBox="true"/>
          <p:nvPr/>
        </p:nvSpPr>
        <p:spPr>
          <a:xfrm rot="0">
            <a:off x="845003" y="2979044"/>
            <a:ext cx="7719091" cy="1012444"/>
          </a:xfrm>
          <a:prstGeom prst="rect">
            <a:avLst/>
          </a:prstGeom>
        </p:spPr>
        <p:txBody>
          <a:bodyPr anchor="t" rtlCol="false" tIns="0" lIns="0" bIns="0" rIns="0">
            <a:spAutoFit/>
          </a:bodyPr>
          <a:lstStyle/>
          <a:p>
            <a:pPr>
              <a:lnSpc>
                <a:spcPts val="4111"/>
              </a:lnSpc>
            </a:pPr>
            <a:r>
              <a:rPr lang="en-US" sz="2569">
                <a:solidFill>
                  <a:srgbClr val="2E2E2E"/>
                </a:solidFill>
                <a:latin typeface="Montserrat Classic"/>
              </a:rPr>
              <a:t>The analysis examines trends and patterns in passenger and crew fatalities over time.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750342" y="-2390630"/>
            <a:ext cx="14345355" cy="14345355"/>
          </a:xfrm>
          <a:custGeom>
            <a:avLst/>
            <a:gdLst/>
            <a:ahLst/>
            <a:cxnLst/>
            <a:rect r="r" b="b" t="t" l="l"/>
            <a:pathLst>
              <a:path h="14345355" w="14345355">
                <a:moveTo>
                  <a:pt x="0" y="0"/>
                </a:moveTo>
                <a:lnTo>
                  <a:pt x="14345356" y="0"/>
                </a:lnTo>
                <a:lnTo>
                  <a:pt x="14345356"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146789" y="2197100"/>
            <a:ext cx="9112511" cy="5892800"/>
            <a:chOff x="0" y="0"/>
            <a:chExt cx="12150015" cy="7857067"/>
          </a:xfrm>
        </p:grpSpPr>
        <p:pic>
          <p:nvPicPr>
            <p:cNvPr name="Picture 5" id="5"/>
            <p:cNvPicPr>
              <a:picLocks noChangeAspect="true"/>
            </p:cNvPicPr>
            <p:nvPr/>
          </p:nvPicPr>
          <p:blipFill>
            <a:blip r:embed="rId6"/>
            <a:srcRect l="0" t="11113" r="0" b="11113"/>
            <a:stretch>
              <a:fillRect/>
            </a:stretch>
          </p:blipFill>
          <p:spPr>
            <a:xfrm flipH="false" flipV="false">
              <a:off x="0" y="0"/>
              <a:ext cx="12150015" cy="7857067"/>
            </a:xfrm>
            <a:prstGeom prst="rect">
              <a:avLst/>
            </a:prstGeom>
          </p:spPr>
        </p:pic>
      </p:grpSp>
      <p:sp>
        <p:nvSpPr>
          <p:cNvPr name="TextBox 6" id="6"/>
          <p:cNvSpPr txBox="true"/>
          <p:nvPr/>
        </p:nvSpPr>
        <p:spPr>
          <a:xfrm rot="0">
            <a:off x="1028700" y="936303"/>
            <a:ext cx="7535394" cy="1763405"/>
          </a:xfrm>
          <a:prstGeom prst="rect">
            <a:avLst/>
          </a:prstGeom>
        </p:spPr>
        <p:txBody>
          <a:bodyPr anchor="t" rtlCol="false" tIns="0" lIns="0" bIns="0" rIns="0">
            <a:spAutoFit/>
          </a:bodyPr>
          <a:lstStyle/>
          <a:p>
            <a:pPr>
              <a:lnSpc>
                <a:spcPts val="6800"/>
              </a:lnSpc>
            </a:pPr>
            <a:r>
              <a:rPr lang="en-US" sz="6800">
                <a:solidFill>
                  <a:srgbClr val="004AAD"/>
                </a:solidFill>
                <a:latin typeface="Montserrat Classic Bold"/>
              </a:rPr>
              <a:t>   ROUTE ANALYSIS</a:t>
            </a:r>
          </a:p>
        </p:txBody>
      </p:sp>
      <p:sp>
        <p:nvSpPr>
          <p:cNvPr name="TextBox 7" id="7"/>
          <p:cNvSpPr txBox="true"/>
          <p:nvPr/>
        </p:nvSpPr>
        <p:spPr>
          <a:xfrm rot="0">
            <a:off x="372640" y="3523985"/>
            <a:ext cx="7511732" cy="1847651"/>
          </a:xfrm>
          <a:prstGeom prst="rect">
            <a:avLst/>
          </a:prstGeom>
        </p:spPr>
        <p:txBody>
          <a:bodyPr anchor="t" rtlCol="false" tIns="0" lIns="0" bIns="0" rIns="0">
            <a:spAutoFit/>
          </a:bodyPr>
          <a:lstStyle/>
          <a:p>
            <a:pPr algn="ctr">
              <a:lnSpc>
                <a:spcPts val="3685"/>
              </a:lnSpc>
              <a:spcBef>
                <a:spcPct val="0"/>
              </a:spcBef>
            </a:pPr>
            <a:r>
              <a:rPr lang="en-US" sz="2632" spc="-36">
                <a:solidFill>
                  <a:srgbClr val="000000"/>
                </a:solidFill>
                <a:latin typeface="Montserrat Classic"/>
              </a:rPr>
              <a:t>This analysis focuses on identifying the top 10 routes associated with plane crashes.</a:t>
            </a:r>
          </a:p>
          <a:p>
            <a:pPr algn="ctr">
              <a:lnSpc>
                <a:spcPts val="3685"/>
              </a:lnSpc>
              <a:spcBef>
                <a:spcPct val="0"/>
              </a:spcBef>
            </a:pPr>
          </a:p>
          <a:p>
            <a:pPr algn="ctr">
              <a:lnSpc>
                <a:spcPts val="368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DAGDmv_TDeU</dc:identifier>
  <dcterms:modified xsi:type="dcterms:W3CDTF">2011-08-01T06:04:30Z</dcterms:modified>
  <cp:revision>1</cp:revision>
  <dc:title>Airplane Crash Analysis</dc:title>
</cp:coreProperties>
</file>